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1" r:id="rId2"/>
    <p:sldId id="323" r:id="rId3"/>
    <p:sldId id="325" r:id="rId4"/>
    <p:sldId id="326" r:id="rId5"/>
    <p:sldId id="335" r:id="rId6"/>
    <p:sldId id="334" r:id="rId7"/>
    <p:sldId id="331" r:id="rId8"/>
    <p:sldId id="339" r:id="rId9"/>
    <p:sldId id="340" r:id="rId10"/>
    <p:sldId id="283" r:id="rId11"/>
    <p:sldId id="351" r:id="rId12"/>
    <p:sldId id="343" r:id="rId13"/>
    <p:sldId id="333" r:id="rId14"/>
    <p:sldId id="347" r:id="rId15"/>
    <p:sldId id="348" r:id="rId16"/>
    <p:sldId id="346" r:id="rId17"/>
    <p:sldId id="350" r:id="rId18"/>
    <p:sldId id="349" r:id="rId19"/>
    <p:sldId id="28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55F-A764-FC44-BEEE-D7C4EE71CF9B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FE5B-39E0-E946-A2B0-503E8D94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5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7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0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AEAE-9380-E944-B8FB-BA1C7F7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B660F-C7FA-FD4B-9125-440DD77C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70AC7-35E0-804C-83C2-2FCF68B7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2328-6AE1-D649-A994-8ED4E1F7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A7EC-971F-1841-B9BC-E9CB596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6E2D-2C6E-5B4B-AEE1-7BDAB3DD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D927-F1E1-1945-8A7D-548A36AD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A9-DA94-7045-B335-79DBA0ED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2B07-893F-D24F-A5D9-C55A33EA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E4E8-2A3C-1D4D-BFC0-F4F7ACAF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7E4D-E1FB-814B-911A-C870A3B2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E505-7FEA-D54A-9D27-64BA67D71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782D-1E97-7544-B9FB-BFB3EDF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2A7C-1E52-0E49-B263-DA72987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75FE-CF97-B941-BE85-FF5708E1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BB4-0641-4A4B-8296-DDF56F85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00AF-0F67-A34C-BB2B-FDA93BE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FB90-97B5-7941-906A-983BDD56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C833-215A-EB41-84A4-79332BC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93B9-C539-8E4D-AD7E-E7C690E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2408-1BC0-654A-A582-CEAF56C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1575-C03F-D941-AC7A-1BBA414F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C42C-4E2B-134F-902C-08560B4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6FD7-258A-EB45-BBC8-CCB4BDE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ECD-5699-7D45-8A20-2E0A5F63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3DD3-1F11-0243-A23B-38A2A94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EF30-3D4D-544E-9C49-027C76B5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BA7E-B629-D548-9174-30E9EF4B8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C3EA-551B-EF47-B5CE-45B806E1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BE34-6A7D-9243-824B-85C4DBF1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08E7B-A7CF-E647-9BDA-7CE7791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95F-F03B-184F-A2DC-89AE15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6B73-B2BA-9347-AD61-E1DD6072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2C09-C6FC-7B47-9E19-AAF4FE677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F706F-D53E-7D4A-9F46-6F41A0E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DF7E-3979-B544-BAB5-3D07852D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21FC-F29A-DA4E-9CC4-4E2616B9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028-C7C7-0241-8508-51BB5076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BC0A7-4482-C14D-AB22-D8F7920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ED-3847-6A45-BF4D-1D1D0518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5824-36F6-8849-B482-4C934324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B2867-D5B3-D846-9A26-B1F1304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2380-C1A3-0C46-9694-6B58E315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C3485-4BBD-094F-9138-E7A0B14C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84B16-F00E-9C48-9288-EFC0740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7089-8451-3C44-BC05-933A41B8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9D60-9420-5645-85FC-6E94DDC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D5CF-CDFD-504C-BB58-BA1F0B75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95C8-268C-7148-A4C2-D29D4083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1EA6-F10C-D34F-9734-31F1E103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6D20A-EB3F-DA46-946B-5ED5FF9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AC6E4-B8F4-3A40-B997-EFCD1D54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9F5-254E-BF49-BCAC-C7180E87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CCD3-7E1A-D84B-87A8-018BD576A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40E1-FD7E-1E4D-A4E9-F520F8C1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3B33-5ED4-1242-8F8D-2BDA6B1E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A30C-2A0A-CE47-BF09-5EFAB0BF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664F-57C9-2B44-A85A-52F1F4CA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024D-FD5F-5C4F-BEB6-1FFA516A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4D0-7211-A941-B8DD-35E7D2F1D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5B1-3B7C-E946-9A6C-B4E8E5DE3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FD4A-6E0D-1944-BA5F-1755D1A7DD7B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E672-1AA3-1342-9A1E-E5B7461BC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0A30-CACC-824C-8AB1-51BF6E36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Scope of today’s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2D670-FD1C-9744-9FBA-400862CE6324}"/>
              </a:ext>
            </a:extLst>
          </p:cNvPr>
          <p:cNvSpPr txBox="1"/>
          <p:nvPr/>
        </p:nvSpPr>
        <p:spPr>
          <a:xfrm>
            <a:off x="755301" y="934497"/>
            <a:ext cx="106813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About normal melting and boiling point temperatures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Trouton’s and Richard’s rules for phase transitions, reasons for deviation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thermodynamic definition of entropy (TDE)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Two more mysteries of thermodynamics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entropies of phase transitions are measured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54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Summarizing some of these ideas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AC7D2-79CA-0F4E-B096-4B1FC9E57D38}"/>
              </a:ext>
            </a:extLst>
          </p:cNvPr>
          <p:cNvGrpSpPr/>
          <p:nvPr/>
        </p:nvGrpSpPr>
        <p:grpSpPr>
          <a:xfrm>
            <a:off x="7367412" y="2206210"/>
            <a:ext cx="4406088" cy="4483243"/>
            <a:chOff x="8402367" y="3027851"/>
            <a:chExt cx="2979880" cy="44832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077568-C6FF-1F43-AE1D-84EF971D85C1}"/>
                </a:ext>
              </a:extLst>
            </p:cNvPr>
            <p:cNvGrpSpPr/>
            <p:nvPr/>
          </p:nvGrpSpPr>
          <p:grpSpPr>
            <a:xfrm>
              <a:off x="8402368" y="3027851"/>
              <a:ext cx="2979879" cy="4483243"/>
              <a:chOff x="9814514" y="1372569"/>
              <a:chExt cx="2244131" cy="63056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D940A-150C-E049-8F86-4DCFEF595C85}"/>
                  </a:ext>
                </a:extLst>
              </p:cNvPr>
              <p:cNvSpPr txBox="1"/>
              <p:nvPr/>
            </p:nvSpPr>
            <p:spPr>
              <a:xfrm>
                <a:off x="10017243" y="1372569"/>
                <a:ext cx="2041402" cy="168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Standard state entropies of formation (from a table)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3E55F-253F-1144-8D48-4DCEB0FC02E8}"/>
                  </a:ext>
                </a:extLst>
              </p:cNvPr>
              <p:cNvSpPr txBox="1"/>
              <p:nvPr/>
            </p:nvSpPr>
            <p:spPr>
              <a:xfrm>
                <a:off x="10017243" y="3114698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Richard’s rule approximates (and some tables tell you precisely)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4D54E53-F2D5-844C-AB00-19D0AB46F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3285865"/>
                <a:ext cx="0" cy="680339"/>
              </a:xfrm>
              <a:prstGeom prst="straightConnector1">
                <a:avLst/>
              </a:prstGeom>
              <a:ln w="63500">
                <a:solidFill>
                  <a:srgbClr val="7030A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0AAF27-CDD1-894D-9E4D-9CE9D809B3A0}"/>
                  </a:ext>
                </a:extLst>
              </p:cNvPr>
              <p:cNvSpPr txBox="1"/>
              <p:nvPr/>
            </p:nvSpPr>
            <p:spPr>
              <a:xfrm>
                <a:off x="10017243" y="5470471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Trouton’s rule approximates (and some tables tell you precisely)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4A8646C-C2F3-6B4A-B9BC-F2406CF21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5483631"/>
                <a:ext cx="0" cy="1661917"/>
              </a:xfrm>
              <a:prstGeom prst="straightConnector1">
                <a:avLst/>
              </a:prstGeom>
              <a:ln w="63500">
                <a:solidFill>
                  <a:srgbClr val="FF000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BFA818-6782-A34B-9CDD-9276F00EE7B3}"/>
                </a:ext>
              </a:extLst>
            </p:cNvPr>
            <p:cNvSpPr/>
            <p:nvPr/>
          </p:nvSpPr>
          <p:spPr>
            <a:xfrm>
              <a:off x="8402367" y="3427866"/>
              <a:ext cx="112847" cy="167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5D9CC2-C60E-6442-886E-C6DF595E7281}"/>
              </a:ext>
            </a:extLst>
          </p:cNvPr>
          <p:cNvGrpSpPr/>
          <p:nvPr/>
        </p:nvGrpSpPr>
        <p:grpSpPr>
          <a:xfrm>
            <a:off x="6811388" y="22131"/>
            <a:ext cx="5380614" cy="2150641"/>
            <a:chOff x="6915376" y="1591030"/>
            <a:chExt cx="5380614" cy="21506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8D74C5-E5F4-9746-AA37-81A4C4490875}"/>
                </a:ext>
              </a:extLst>
            </p:cNvPr>
            <p:cNvGrpSpPr/>
            <p:nvPr/>
          </p:nvGrpSpPr>
          <p:grpSpPr>
            <a:xfrm>
              <a:off x="6915376" y="1591030"/>
              <a:ext cx="5380614" cy="2150641"/>
              <a:chOff x="1048107" y="3356546"/>
              <a:chExt cx="8972086" cy="3205619"/>
            </a:xfrm>
          </p:grpSpPr>
          <p:pic>
            <p:nvPicPr>
              <p:cNvPr id="23" name="Picture 2" descr="Image result for table of entropy of vaporization">
                <a:extLst>
                  <a:ext uri="{FF2B5EF4-FFF2-40B4-BE49-F238E27FC236}">
                    <a16:creationId xmlns:a16="http://schemas.microsoft.com/office/drawing/2014/main" id="{AAF21310-8C36-BA4D-9B37-6F39D4F24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97" b="22131"/>
              <a:stretch/>
            </p:blipFill>
            <p:spPr bwMode="auto">
              <a:xfrm>
                <a:off x="1048107" y="3356546"/>
                <a:ext cx="8972086" cy="3205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E5E3FA-6395-214B-88C2-F2EAF7374B2E}"/>
                  </a:ext>
                </a:extLst>
              </p:cNvPr>
              <p:cNvSpPr/>
              <p:nvPr/>
            </p:nvSpPr>
            <p:spPr>
              <a:xfrm>
                <a:off x="1376978" y="5533049"/>
                <a:ext cx="7659445" cy="316022"/>
              </a:xfrm>
              <a:prstGeom prst="rect">
                <a:avLst/>
              </a:prstGeom>
              <a:solidFill>
                <a:schemeClr val="accent4">
                  <a:alpha val="44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8CF29FB-8125-E746-B520-45A2A08D5B83}"/>
                  </a:ext>
                </a:extLst>
              </p:cNvPr>
              <p:cNvSpPr/>
              <p:nvPr/>
            </p:nvSpPr>
            <p:spPr>
              <a:xfrm>
                <a:off x="1376978" y="3816220"/>
                <a:ext cx="7659445" cy="316022"/>
              </a:xfrm>
              <a:prstGeom prst="rect">
                <a:avLst/>
              </a:prstGeom>
              <a:solidFill>
                <a:srgbClr val="FF0000">
                  <a:alpha val="44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8BCB9E-9F76-B645-BEB3-03A44DC40FB1}"/>
                </a:ext>
              </a:extLst>
            </p:cNvPr>
            <p:cNvSpPr/>
            <p:nvPr/>
          </p:nvSpPr>
          <p:spPr>
            <a:xfrm>
              <a:off x="7109658" y="3289059"/>
              <a:ext cx="4691481" cy="336256"/>
            </a:xfrm>
            <a:prstGeom prst="rect">
              <a:avLst/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2C94C9-910D-5F4E-8C9B-0AE67D6B4446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662E90-D56E-DB48-928F-9F5513290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754976-0A6E-6C43-BB68-CE097F3EB2F1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62D4EB-A2C7-FB4C-8821-C41B2893DF01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C679B2C4-B92F-9E4B-876F-50E6B2880A42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433AE05E-8969-574F-B9FA-72CB16F94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2FB15279-DDD3-4044-AFB0-363122322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9D21B52-BBB9-7346-87C0-7231C50AA4B9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0108EB-FE39-4A42-BB3F-726DD27D0B01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34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Supercooling and superheating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EBF8-1968-EA4D-889D-216585951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50" y="4457010"/>
            <a:ext cx="5076510" cy="18501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F6DD8-74E4-DC4F-A71B-AD24732320AE}"/>
              </a:ext>
            </a:extLst>
          </p:cNvPr>
          <p:cNvGrpSpPr/>
          <p:nvPr/>
        </p:nvGrpSpPr>
        <p:grpSpPr>
          <a:xfrm>
            <a:off x="6943459" y="428098"/>
            <a:ext cx="5072825" cy="3411660"/>
            <a:chOff x="6943459" y="810481"/>
            <a:chExt cx="5072825" cy="34116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C863C0-AB74-4B4D-8935-5D189BDD0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459" y="810481"/>
              <a:ext cx="4944435" cy="341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A0FDAA-6914-F845-8AE2-4816176E81AC}"/>
                </a:ext>
              </a:extLst>
            </p:cNvPr>
            <p:cNvSpPr txBox="1"/>
            <p:nvPr/>
          </p:nvSpPr>
          <p:spPr>
            <a:xfrm>
              <a:off x="7071853" y="810481"/>
              <a:ext cx="4944431" cy="664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forum.xcitefun.net</a:t>
              </a:r>
              <a:r>
                <a:rPr lang="en-US" dirty="0"/>
                <a:t>/punch-hole-clouds-layer-of-supercooled-clouds-t16564.html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90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Thermodynamic Definition of Entropy (TDE)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don’t have an entropy-meter. However, the </a:t>
                </a:r>
                <a:r>
                  <a:rPr lang="en-US" sz="2400" b="1" dirty="0"/>
                  <a:t>Thermodynamic Definition of Entropy (TDE) </a:t>
                </a:r>
                <a:r>
                  <a:rPr lang="en-US" sz="2400" dirty="0"/>
                  <a:t>can help: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𝒓𝒆𝒗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where “rev” stands for a </a:t>
                </a:r>
                <a:r>
                  <a:rPr lang="en-US" sz="2400" b="1" dirty="0"/>
                  <a:t>reversible process</a:t>
                </a:r>
                <a:r>
                  <a:rPr lang="en-US" sz="2400" dirty="0"/>
                  <a:t>. What’s a reversible process? Generally, a process is reversible as long as there is </a:t>
                </a:r>
                <a:r>
                  <a:rPr lang="en-US" sz="2400" b="1" dirty="0"/>
                  <a:t>not a big temperature difference </a:t>
                </a:r>
                <a:r>
                  <a:rPr lang="en-US" sz="2400" dirty="0"/>
                  <a:t>between the system of interest and its surroundings, and we’re dealing with </a:t>
                </a:r>
                <a:r>
                  <a:rPr lang="en-US" sz="2400" b="1" dirty="0"/>
                  <a:t>pure substances</a:t>
                </a:r>
                <a:r>
                  <a:rPr lang="en-US" sz="2400" dirty="0"/>
                  <a:t>. So melting and freezing are reversible, but making coffee isn’t.</a:t>
                </a:r>
              </a:p>
              <a:p>
                <a:endParaRPr lang="en-US" sz="2400" dirty="0"/>
              </a:p>
              <a:p>
                <a:r>
                  <a:rPr lang="en-US" sz="2400" u="sng" dirty="0"/>
                  <a:t>Embedded in the TDE: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Adding</a:t>
                </a:r>
                <a:r>
                  <a:rPr lang="en-US" sz="2400" dirty="0"/>
                  <a:t> heat to an object means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up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Removing</a:t>
                </a:r>
                <a:r>
                  <a:rPr lang="en-US" sz="2400" dirty="0"/>
                  <a:t> heat from an object means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down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Adding heat to a </a:t>
                </a:r>
                <a:r>
                  <a:rPr lang="en-US" sz="2400" b="1" dirty="0"/>
                  <a:t>cold object </a:t>
                </a:r>
                <a:r>
                  <a:rPr lang="en-US" sz="2400" dirty="0"/>
                  <a:t>will raise its entropy </a:t>
                </a:r>
                <a:r>
                  <a:rPr lang="en-US" sz="2400" b="1" dirty="0"/>
                  <a:t>more</a:t>
                </a:r>
                <a:r>
                  <a:rPr lang="en-US" sz="2400" dirty="0"/>
                  <a:t> than adding the same amount of heat to an object that’s </a:t>
                </a:r>
                <a:r>
                  <a:rPr lang="en-US" sz="2400" b="1" dirty="0"/>
                  <a:t>already</a:t>
                </a:r>
                <a:r>
                  <a:rPr lang="en-US" sz="2400" dirty="0"/>
                  <a:t> </a:t>
                </a:r>
                <a:r>
                  <a:rPr lang="en-US" sz="2400" b="1" dirty="0"/>
                  <a:t>hot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blipFill>
                <a:blip r:embed="rId3"/>
                <a:stretch>
                  <a:fillRect l="-839" t="-932" r="-1153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ame 3">
            <a:extLst>
              <a:ext uri="{FF2B5EF4-FFF2-40B4-BE49-F238E27FC236}">
                <a16:creationId xmlns:a16="http://schemas.microsoft.com/office/drawing/2014/main" id="{3C4D4894-2377-224C-B5E9-B8F3BD4CAE18}"/>
              </a:ext>
            </a:extLst>
          </p:cNvPr>
          <p:cNvSpPr/>
          <p:nvPr/>
        </p:nvSpPr>
        <p:spPr>
          <a:xfrm>
            <a:off x="4872037" y="1062990"/>
            <a:ext cx="2425065" cy="960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432E2-AE30-474C-8D36-4AE23F8D410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8986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One use of the TDE: explains the “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b="1" dirty="0"/>
                  <a:t>” parts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… equations of state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432E2-AE30-474C-8D36-4AE23F8D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898630" cy="461665"/>
              </a:xfrm>
              <a:prstGeom prst="rect">
                <a:avLst/>
              </a:prstGeom>
              <a:blipFill>
                <a:blip r:embed="rId2"/>
                <a:stretch>
                  <a:fillRect l="-8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1940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1940275"/>
              </a:xfrm>
              <a:prstGeom prst="rect">
                <a:avLst/>
              </a:prstGeom>
              <a:blipFill>
                <a:blip r:embed="rId3"/>
                <a:stretch>
                  <a:fillRect l="-832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06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284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Let’s talk about heating something up at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constant volume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In that case, Eq. (1) becomes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	(2)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2841355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C103A62-066E-4845-B25D-6063C38D52AB}"/>
              </a:ext>
            </a:extLst>
          </p:cNvPr>
          <p:cNvSpPr txBox="1"/>
          <p:nvPr/>
        </p:nvSpPr>
        <p:spPr>
          <a:xfrm>
            <a:off x="0" y="0"/>
            <a:ext cx="118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use of the TDE: explains the “𝒅𝑻” parts of the 𝒅𝑺= … equations of state  </a:t>
            </a:r>
          </a:p>
        </p:txBody>
      </p:sp>
    </p:spTree>
    <p:extLst>
      <p:ext uri="{BB962C8B-B14F-4D97-AF65-F5344CB8AC3E}">
        <p14:creationId xmlns:p14="http://schemas.microsoft.com/office/powerpoint/2010/main" val="224932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394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Let’s talk about heating something up at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constant volume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In that case, Eq. (1) becomes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	(2)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But we know that a temperature increase implies the addition of some heat: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(3)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3949351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FB447C-B27B-FB43-A461-1EA2FC591EFC}"/>
              </a:ext>
            </a:extLst>
          </p:cNvPr>
          <p:cNvSpPr txBox="1"/>
          <p:nvPr/>
        </p:nvSpPr>
        <p:spPr>
          <a:xfrm>
            <a:off x="0" y="0"/>
            <a:ext cx="118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use of the TDE: explains the “𝒅𝑻” parts of the 𝒅𝑺= … equations of state  </a:t>
            </a:r>
          </a:p>
        </p:txBody>
      </p:sp>
    </p:spTree>
    <p:extLst>
      <p:ext uri="{BB962C8B-B14F-4D97-AF65-F5344CB8AC3E}">
        <p14:creationId xmlns:p14="http://schemas.microsoft.com/office/powerpoint/2010/main" val="388800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485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Let’s talk about heating something up at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constant volume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In that case, Eq. (1) becomes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	(2)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But we know that a temperature increase implies the addition of some heat: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(3)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combine (2) and (3) we get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𝒅𝒒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 (4)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4856009"/>
              </a:xfrm>
              <a:prstGeom prst="rect">
                <a:avLst/>
              </a:prstGeom>
              <a:blipFill>
                <a:blip r:embed="rId2"/>
                <a:stretch>
                  <a:fillRect l="-832" b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1D97D8-5307-6E45-8A3C-B0E4C399D032}"/>
              </a:ext>
            </a:extLst>
          </p:cNvPr>
          <p:cNvSpPr txBox="1"/>
          <p:nvPr/>
        </p:nvSpPr>
        <p:spPr>
          <a:xfrm>
            <a:off x="0" y="0"/>
            <a:ext cx="118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use of the TDE: explains the “𝒅𝑻” parts of the 𝒅𝑺= … equations of state  </a:t>
            </a:r>
          </a:p>
        </p:txBody>
      </p:sp>
    </p:spTree>
    <p:extLst>
      <p:ext uri="{BB962C8B-B14F-4D97-AF65-F5344CB8AC3E}">
        <p14:creationId xmlns:p14="http://schemas.microsoft.com/office/powerpoint/2010/main" val="214911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522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Let’s talk about heating something up at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constant volume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In that case, Eq. (1) becomes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	(2)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But we know that a temperature increase implies the addition of some heat: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(3)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combine (2) and (3) we get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𝒅𝒒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 (4)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which is exactly what TDE says!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5225341"/>
              </a:xfrm>
              <a:prstGeom prst="rect">
                <a:avLst/>
              </a:prstGeom>
              <a:blipFill>
                <a:blip r:embed="rId2"/>
                <a:stretch>
                  <a:fillRect l="-832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DBC99B-A416-6249-9828-296A899B4A47}"/>
              </a:ext>
            </a:extLst>
          </p:cNvPr>
          <p:cNvSpPr txBox="1"/>
          <p:nvPr/>
        </p:nvSpPr>
        <p:spPr>
          <a:xfrm>
            <a:off x="0" y="0"/>
            <a:ext cx="118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use of the TDE: explains the “𝒅𝑻” parts of the 𝒅𝑺= … equations of state  </a:t>
            </a:r>
          </a:p>
        </p:txBody>
      </p:sp>
    </p:spTree>
    <p:extLst>
      <p:ext uri="{BB962C8B-B14F-4D97-AF65-F5344CB8AC3E}">
        <p14:creationId xmlns:p14="http://schemas.microsoft.com/office/powerpoint/2010/main" val="239020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92000" cy="612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 of the differential equation of state</a:t>
                </a:r>
                <a:r>
                  <a:rPr lang="en-US" sz="24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   (1)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How? Let’s talk about heating something up at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constant volume</a:t>
                </a:r>
                <a:r>
                  <a:rPr lang="en-US" sz="2400" dirty="0">
                    <a:solidFill>
                      <a:schemeClr val="tx1"/>
                    </a:solidFill>
                  </a:rPr>
                  <a:t>. In that case, Eq. (1) becomes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	(2)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But we know that a temperature increase implies the addition of some heat: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𝒅𝒒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(3)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combine (2) and (3) we get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𝒅𝒒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 (4)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which is exactly what TDE says!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same logic explains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part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𝒅𝑻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11C78-8DF4-3A4F-938B-336B7EE1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92000" cy="6126421"/>
              </a:xfrm>
              <a:prstGeom prst="rect">
                <a:avLst/>
              </a:prstGeo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D44080-1C3F-8345-AED5-DA7E34C065A0}"/>
              </a:ext>
            </a:extLst>
          </p:cNvPr>
          <p:cNvSpPr txBox="1"/>
          <p:nvPr/>
        </p:nvSpPr>
        <p:spPr>
          <a:xfrm>
            <a:off x="0" y="0"/>
            <a:ext cx="118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One use of the TDE: explains the “𝒅𝑻” parts of the 𝒅𝑺= … equations of state  </a:t>
            </a:r>
          </a:p>
        </p:txBody>
      </p:sp>
    </p:spTree>
    <p:extLst>
      <p:ext uri="{BB962C8B-B14F-4D97-AF65-F5344CB8AC3E}">
        <p14:creationId xmlns:p14="http://schemas.microsoft.com/office/powerpoint/2010/main" val="123935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use of the TDE: to measure entropies of phase transitions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152400" y="381655"/>
                <a:ext cx="12039600" cy="611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long time ago (but still this semester) we said this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𝑑𝑞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400" dirty="0"/>
                  <a:t>   (1)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We also hinted at this equation (although we never really proved it):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𝑑𝑞</m:t>
                    </m:r>
                  </m:oMath>
                </a14:m>
                <a:r>
                  <a:rPr lang="en-US" sz="2400" dirty="0"/>
                  <a:t>  (2)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Eq. (1) is always true -- it’s the 1st Law, after all! But (2) is true only for processes taking place at constant pressure, like our Joule-Thomson experiment. That means the TDE could be written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𝑑𝐻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Since phase transitions (melting, boiling, sublimation) occur at a fixed pressure and temperature, this also means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Water at 373 K has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=41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41000 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/373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b="1" i="1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81655"/>
                <a:ext cx="12039600" cy="6117059"/>
              </a:xfrm>
              <a:prstGeom prst="rect">
                <a:avLst/>
              </a:prstGeom>
              <a:blipFill>
                <a:blip r:embed="rId3"/>
                <a:stretch>
                  <a:fillRect l="-843" t="-830" r="-527" b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6866D-C859-8940-BA0A-2390A9C34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"/>
          <a:stretch/>
        </p:blipFill>
        <p:spPr>
          <a:xfrm>
            <a:off x="972459" y="3167306"/>
            <a:ext cx="9652000" cy="3523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73D80-E793-B540-B5AA-EDF9E00AEEEF}"/>
              </a:ext>
            </a:extLst>
          </p:cNvPr>
          <p:cNvSpPr txBox="1"/>
          <p:nvPr/>
        </p:nvSpPr>
        <p:spPr>
          <a:xfrm>
            <a:off x="1118717" y="462018"/>
            <a:ext cx="10681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rgbClr val="7030A0"/>
                </a:solidFill>
              </a:rPr>
              <a:t>Existence check (CGI): testing whether A or B really is a state function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Using the </a:t>
            </a:r>
            <a:r>
              <a:rPr lang="en-US" sz="2400" b="1" dirty="0">
                <a:solidFill>
                  <a:srgbClr val="7030A0"/>
                </a:solidFill>
              </a:rPr>
              <a:t>cross-integration</a:t>
            </a:r>
            <a:r>
              <a:rPr lang="en-US" sz="2400" dirty="0">
                <a:solidFill>
                  <a:srgbClr val="7030A0"/>
                </a:solidFill>
              </a:rPr>
              <a:t> method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Using the </a:t>
            </a:r>
            <a:r>
              <a:rPr lang="en-US" sz="2400" b="1" dirty="0">
                <a:solidFill>
                  <a:srgbClr val="7030A0"/>
                </a:solidFill>
              </a:rPr>
              <a:t>cross-derivative</a:t>
            </a:r>
            <a:r>
              <a:rPr lang="en-US" sz="2400" dirty="0">
                <a:solidFill>
                  <a:srgbClr val="7030A0"/>
                </a:solidFill>
              </a:rPr>
              <a:t>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An introduction to </a:t>
            </a:r>
            <a:r>
              <a:rPr lang="en-US" sz="2400" b="1" dirty="0"/>
              <a:t>Maxwell’s equations </a:t>
            </a:r>
            <a:r>
              <a:rPr lang="en-US" sz="2400" dirty="0"/>
              <a:t>and the</a:t>
            </a:r>
            <a:r>
              <a:rPr lang="en-US" sz="2400" b="1" dirty="0"/>
              <a:t> box</a:t>
            </a:r>
            <a:endParaRPr lang="en-US" sz="2400" dirty="0"/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 new thermodynamic identity: </a:t>
            </a:r>
            <a:r>
              <a:rPr lang="en-US" sz="2400" b="1" dirty="0"/>
              <a:t>Euler’s Chain Rule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Two mysteries of thermodynamics </a:t>
            </a:r>
            <a:r>
              <a:rPr lang="en-US" sz="2400" b="1" dirty="0"/>
              <a:t>revealed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1547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0" y="1035283"/>
                <a:ext cx="12192000" cy="376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we learned …</a:t>
                </a:r>
              </a:p>
              <a:p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normal melting and boiling point temperatures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Trouton’s and Richard’s rules for predicting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orientation preferences lead to deviations from Trouton’s and Richard’s rules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thermodynamic definition of entropy (TDE)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TDE made two more mysteries of thermodynamics succumb to our powers of comprehension (the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parts of our differential equations of state for the entropy)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entropies of phase transitions are measured (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𝑡𝑟𝑠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𝑡𝑟𝑠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5283"/>
                <a:ext cx="12192000" cy="3763659"/>
              </a:xfrm>
              <a:prstGeom prst="rect">
                <a:avLst/>
              </a:prstGeom>
              <a:blipFill>
                <a:blip r:embed="rId3"/>
                <a:stretch>
                  <a:fillRect l="-832" t="-1347" r="-520" b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1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3D80-E793-B540-B5AA-EDF9E00AEEEF}"/>
              </a:ext>
            </a:extLst>
          </p:cNvPr>
          <p:cNvSpPr txBox="1"/>
          <p:nvPr/>
        </p:nvSpPr>
        <p:spPr>
          <a:xfrm>
            <a:off x="1118717" y="462018"/>
            <a:ext cx="10681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/>
              <a:t>Existence check (CGI): testing whether A or B really is a state function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cross-integration</a:t>
            </a:r>
            <a:r>
              <a:rPr lang="en-US" sz="2400" dirty="0"/>
              <a:t> method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cross-derivative</a:t>
            </a:r>
            <a:r>
              <a:rPr lang="en-US" sz="2400" dirty="0"/>
              <a:t>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rgbClr val="7030A0"/>
                </a:solidFill>
              </a:rPr>
              <a:t>An introduction to </a:t>
            </a:r>
            <a:r>
              <a:rPr lang="en-US" sz="2400" b="1" dirty="0">
                <a:solidFill>
                  <a:srgbClr val="7030A0"/>
                </a:solidFill>
              </a:rPr>
              <a:t>Maxwell’s equations </a:t>
            </a:r>
            <a:r>
              <a:rPr lang="en-US" sz="2400" dirty="0">
                <a:solidFill>
                  <a:srgbClr val="7030A0"/>
                </a:solidFill>
              </a:rPr>
              <a:t>and the</a:t>
            </a:r>
            <a:r>
              <a:rPr lang="en-US" sz="2400" b="1" dirty="0">
                <a:solidFill>
                  <a:srgbClr val="7030A0"/>
                </a:solidFill>
              </a:rPr>
              <a:t> box</a:t>
            </a:r>
            <a:endParaRPr lang="en-US" sz="2400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 new thermodynamic identity: </a:t>
            </a:r>
            <a:r>
              <a:rPr lang="en-US" sz="2400" b="1" dirty="0"/>
              <a:t>Euler’s Chain Rule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Two mysteries of thermodynamics </a:t>
            </a:r>
            <a:r>
              <a:rPr lang="en-US" sz="2400" b="1" dirty="0"/>
              <a:t>revealed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/>
              <p:nvPr/>
            </p:nvSpPr>
            <p:spPr>
              <a:xfrm>
                <a:off x="1992086" y="2924422"/>
                <a:ext cx="3048544" cy="3548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86" y="2924422"/>
                <a:ext cx="3048544" cy="3548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B71A43-7360-0B44-B80B-8300EA781894}"/>
              </a:ext>
            </a:extLst>
          </p:cNvPr>
          <p:cNvGrpSpPr/>
          <p:nvPr/>
        </p:nvGrpSpPr>
        <p:grpSpPr>
          <a:xfrm>
            <a:off x="6459415" y="3111091"/>
            <a:ext cx="3897342" cy="3175262"/>
            <a:chOff x="1650149" y="1874562"/>
            <a:chExt cx="4522148" cy="39617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ED3F7A-356F-C944-900C-2B76CACA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262" y="2279348"/>
              <a:ext cx="3717769" cy="3298969"/>
            </a:xfrm>
            <a:prstGeom prst="rect">
              <a:avLst/>
            </a:prstGeom>
          </p:spPr>
        </p:pic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3679ABB-63B0-5F4A-A772-50B35489D4F0}"/>
                </a:ext>
              </a:extLst>
            </p:cNvPr>
            <p:cNvSpPr/>
            <p:nvPr/>
          </p:nvSpPr>
          <p:spPr>
            <a:xfrm>
              <a:off x="1650149" y="1874562"/>
              <a:ext cx="4522148" cy="3961701"/>
            </a:xfrm>
            <a:prstGeom prst="uturnArrow">
              <a:avLst>
                <a:gd name="adj1" fmla="val 1572"/>
                <a:gd name="adj2" fmla="val 3480"/>
                <a:gd name="adj3" fmla="val 9018"/>
                <a:gd name="adj4" fmla="val 37427"/>
                <a:gd name="adj5" fmla="val 166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U-Turn Arrow 11">
              <a:extLst>
                <a:ext uri="{FF2B5EF4-FFF2-40B4-BE49-F238E27FC236}">
                  <a16:creationId xmlns:a16="http://schemas.microsoft.com/office/drawing/2014/main" id="{608F46D1-8F5A-ED42-B45F-57AC46D3DD70}"/>
                </a:ext>
              </a:extLst>
            </p:cNvPr>
            <p:cNvSpPr/>
            <p:nvPr/>
          </p:nvSpPr>
          <p:spPr>
            <a:xfrm flipH="1">
              <a:off x="1809459" y="2061920"/>
              <a:ext cx="4032738" cy="3707184"/>
            </a:xfrm>
            <a:prstGeom prst="uturnArrow">
              <a:avLst>
                <a:gd name="adj1" fmla="val 2055"/>
                <a:gd name="adj2" fmla="val 4425"/>
                <a:gd name="adj3" fmla="val 10758"/>
                <a:gd name="adj4" fmla="val 37427"/>
                <a:gd name="adj5" fmla="val 15824"/>
              </a:avLst>
            </a:prstGeom>
            <a:solidFill>
              <a:schemeClr val="tx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21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3D80-E793-B540-B5AA-EDF9E00AEEEF}"/>
              </a:ext>
            </a:extLst>
          </p:cNvPr>
          <p:cNvSpPr txBox="1"/>
          <p:nvPr/>
        </p:nvSpPr>
        <p:spPr>
          <a:xfrm>
            <a:off x="1118717" y="462018"/>
            <a:ext cx="10681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/>
              <a:t>Existence check (CGI): testing whether A or B really is a state function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cross-integration</a:t>
            </a:r>
            <a:r>
              <a:rPr lang="en-US" sz="2400" dirty="0"/>
              <a:t> method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cross-derivative</a:t>
            </a:r>
            <a:r>
              <a:rPr lang="en-US" sz="2400" dirty="0"/>
              <a:t>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An introduction to </a:t>
            </a:r>
            <a:r>
              <a:rPr lang="en-US" sz="2400" b="1" dirty="0"/>
              <a:t>Maxwell’s equations </a:t>
            </a:r>
            <a:r>
              <a:rPr lang="en-US" sz="2400" dirty="0"/>
              <a:t>and the</a:t>
            </a:r>
            <a:r>
              <a:rPr lang="en-US" sz="2400" b="1" dirty="0"/>
              <a:t> box</a:t>
            </a:r>
            <a:endParaRPr lang="en-US" sz="2400" dirty="0"/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rgbClr val="7030A0"/>
                </a:solidFill>
              </a:rPr>
              <a:t>A new thermodynamic identity: </a:t>
            </a:r>
            <a:r>
              <a:rPr lang="en-US" sz="2400" b="1" dirty="0">
                <a:solidFill>
                  <a:srgbClr val="7030A0"/>
                </a:solidFill>
              </a:rPr>
              <a:t>Euler’s Chain Rule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Two mysteries of thermodynamics </a:t>
            </a:r>
            <a:r>
              <a:rPr lang="en-US" sz="2400" b="1" dirty="0"/>
              <a:t>revealed</a:t>
            </a:r>
            <a:r>
              <a:rPr lang="en-US" sz="240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7D5643-580E-4549-9E69-06A7CD8E34F2}"/>
              </a:ext>
            </a:extLst>
          </p:cNvPr>
          <p:cNvGrpSpPr>
            <a:grpSpLocks noChangeAspect="1"/>
          </p:cNvGrpSpPr>
          <p:nvPr/>
        </p:nvGrpSpPr>
        <p:grpSpPr>
          <a:xfrm>
            <a:off x="1689745" y="2753997"/>
            <a:ext cx="3658804" cy="3523160"/>
            <a:chOff x="252665" y="1007542"/>
            <a:chExt cx="4571999" cy="4402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29C14B-6AD0-B943-A43C-0EBC5369E04C}"/>
                </a:ext>
              </a:extLst>
            </p:cNvPr>
            <p:cNvGrpSpPr/>
            <p:nvPr/>
          </p:nvGrpSpPr>
          <p:grpSpPr>
            <a:xfrm>
              <a:off x="252665" y="1007542"/>
              <a:ext cx="4571999" cy="4402500"/>
              <a:chOff x="252665" y="1007542"/>
              <a:chExt cx="4571999" cy="4402500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47AC14F8-3590-2F4E-B031-D2C84BDD1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4" t="13054" r="17710" b="6669"/>
              <a:stretch/>
            </p:blipFill>
            <p:spPr bwMode="auto">
              <a:xfrm>
                <a:off x="252665" y="1007542"/>
                <a:ext cx="4571999" cy="440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876D7C-2D74-7C41-B39A-CC42113FD941}"/>
                  </a:ext>
                </a:extLst>
              </p:cNvPr>
              <p:cNvCxnSpPr/>
              <p:nvPr/>
            </p:nvCxnSpPr>
            <p:spPr>
              <a:xfrm>
                <a:off x="2684196" y="2995863"/>
                <a:ext cx="347762" cy="1082842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168FC2-42A5-9A4D-89C9-7A9935C1E7C2}"/>
                </a:ext>
              </a:extLst>
            </p:cNvPr>
            <p:cNvCxnSpPr>
              <a:cxnSpLocks/>
            </p:cNvCxnSpPr>
            <p:nvPr/>
          </p:nvCxnSpPr>
          <p:spPr>
            <a:xfrm>
              <a:off x="1569896" y="3188368"/>
              <a:ext cx="813837" cy="697832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ACDE45-F52A-9A4A-A8FC-B96CF2793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5134" y="1997242"/>
              <a:ext cx="304762" cy="56252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DDAD6F-0A26-F746-B11C-A36FAAB43624}"/>
                    </a:ext>
                  </a:extLst>
                </p:cNvPr>
                <p:cNvSpPr txBox="1"/>
                <p:nvPr/>
              </p:nvSpPr>
              <p:spPr>
                <a:xfrm>
                  <a:off x="744767" y="1838334"/>
                  <a:ext cx="896352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num>
                                  <m:den>
                                    <m:r>
                                      <a:rPr lang="en-US" sz="1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DDAD6F-0A26-F746-B11C-A36FAAB43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7" y="1838334"/>
                  <a:ext cx="896352" cy="471411"/>
                </a:xfrm>
                <a:prstGeom prst="rect">
                  <a:avLst/>
                </a:prstGeom>
                <a:blipFill>
                  <a:blip r:embed="rId3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5288D4-D63A-734A-978C-0DF0943961A8}"/>
                    </a:ext>
                  </a:extLst>
                </p:cNvPr>
                <p:cNvSpPr txBox="1"/>
                <p:nvPr/>
              </p:nvSpPr>
              <p:spPr>
                <a:xfrm>
                  <a:off x="1423714" y="3537796"/>
                  <a:ext cx="82068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num>
                                  <m:den>
                                    <m:r>
                                      <a:rPr lang="en-US" sz="12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5288D4-D63A-734A-978C-0DF094396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714" y="3537796"/>
                  <a:ext cx="820681" cy="471411"/>
                </a:xfrm>
                <a:prstGeom prst="rect">
                  <a:avLst/>
                </a:prstGeom>
                <a:blipFill>
                  <a:blip r:embed="rId4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BF708B-3EC1-C84D-B945-D48948D5E782}"/>
                    </a:ext>
                  </a:extLst>
                </p:cNvPr>
                <p:cNvSpPr txBox="1"/>
                <p:nvPr/>
              </p:nvSpPr>
              <p:spPr>
                <a:xfrm>
                  <a:off x="2306163" y="4108067"/>
                  <a:ext cx="672967" cy="4724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1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num>
                                  <m:den>
                                    <m:r>
                                      <a:rPr lang="en-US" sz="1200" b="1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BF708B-3EC1-C84D-B945-D48948D5E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63" y="4108067"/>
                  <a:ext cx="672967" cy="472437"/>
                </a:xfrm>
                <a:prstGeom prst="rect">
                  <a:avLst/>
                </a:prstGeom>
                <a:blipFill>
                  <a:blip r:embed="rId5"/>
                  <a:stretch>
                    <a:fillRect r="-2326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4505F4-31A1-5741-BE2F-3A805A531BF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05" y="4078704"/>
              <a:ext cx="166772" cy="489289"/>
            </a:xfrm>
            <a:prstGeom prst="line">
              <a:avLst/>
            </a:prstGeom>
            <a:ln w="635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A3B0-2597-BC47-9022-D0AF8CFA8A98}"/>
                  </a:ext>
                </a:extLst>
              </p:cNvPr>
              <p:cNvSpPr txBox="1"/>
              <p:nvPr/>
            </p:nvSpPr>
            <p:spPr>
              <a:xfrm>
                <a:off x="5907907" y="3151678"/>
                <a:ext cx="3567563" cy="272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this case:</a:t>
                </a:r>
                <a:endParaRPr lang="en-US" sz="2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pattern: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A3B0-2597-BC47-9022-D0AF8CFA8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907" y="3151678"/>
                <a:ext cx="3567563" cy="2727798"/>
              </a:xfrm>
              <a:prstGeom prst="rect">
                <a:avLst/>
              </a:prstGeom>
              <a:blipFill>
                <a:blip r:embed="rId6"/>
                <a:stretch>
                  <a:fillRect l="-2847" t="-1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24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3D80-E793-B540-B5AA-EDF9E00AEEEF}"/>
              </a:ext>
            </a:extLst>
          </p:cNvPr>
          <p:cNvSpPr txBox="1"/>
          <p:nvPr/>
        </p:nvSpPr>
        <p:spPr>
          <a:xfrm>
            <a:off x="1118717" y="462018"/>
            <a:ext cx="10681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/>
              <a:t>Existence check (CGI): testing whether A or B really is a state function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cross-integration</a:t>
            </a:r>
            <a:r>
              <a:rPr lang="en-US" sz="2400" dirty="0"/>
              <a:t> method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b="1" dirty="0"/>
              <a:t>cross-derivative</a:t>
            </a:r>
            <a:r>
              <a:rPr lang="en-US" sz="2400" dirty="0"/>
              <a:t>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An introduction to </a:t>
            </a:r>
            <a:r>
              <a:rPr lang="en-US" sz="2400" b="1" dirty="0"/>
              <a:t>Maxwell’s equations </a:t>
            </a:r>
            <a:r>
              <a:rPr lang="en-US" sz="2400" dirty="0"/>
              <a:t>and the</a:t>
            </a:r>
            <a:r>
              <a:rPr lang="en-US" sz="2400" b="1" dirty="0"/>
              <a:t> box</a:t>
            </a:r>
            <a:endParaRPr lang="en-US" sz="2400" dirty="0"/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A new thermodynamic identity: </a:t>
            </a:r>
            <a:r>
              <a:rPr lang="en-US" sz="2400" b="1" dirty="0"/>
              <a:t>Euler’s Chain Rule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rgbClr val="7030A0"/>
                </a:solidFill>
              </a:rPr>
              <a:t>Two mysteries of thermodynamics </a:t>
            </a:r>
            <a:r>
              <a:rPr lang="en-US" sz="2400" b="1" dirty="0">
                <a:solidFill>
                  <a:srgbClr val="7030A0"/>
                </a:solidFill>
              </a:rPr>
              <a:t>revealed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B39EC1-488C-1748-9C44-A61ACFB43D47}"/>
                  </a:ext>
                </a:extLst>
              </p:cNvPr>
              <p:cNvSpPr txBox="1"/>
              <p:nvPr/>
            </p:nvSpPr>
            <p:spPr>
              <a:xfrm>
                <a:off x="1645920" y="3202180"/>
                <a:ext cx="6777990" cy="1556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#1</a:t>
                </a:r>
                <a:r>
                  <a:rPr lang="en-US" sz="2400" dirty="0"/>
                  <a:t> … why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#2</a:t>
                </a:r>
                <a:r>
                  <a:rPr lang="en-US" sz="2400" dirty="0"/>
                  <a:t> … why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B39EC1-488C-1748-9C44-A61ACFB43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0" y="3202180"/>
                <a:ext cx="6777990" cy="1556708"/>
              </a:xfrm>
              <a:prstGeom prst="rect">
                <a:avLst/>
              </a:prstGeom>
              <a:blipFill>
                <a:blip r:embed="rId2"/>
                <a:stretch>
                  <a:fillRect l="-1495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384D4A6-3820-DD4D-A27E-622C2D2B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10592" r="5702" b="7549"/>
          <a:stretch/>
        </p:blipFill>
        <p:spPr bwMode="auto">
          <a:xfrm>
            <a:off x="205613" y="354330"/>
            <a:ext cx="6582538" cy="627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0A2F3-AB1B-9B46-B669-08EC00A88482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Normal melting and boiling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melting point</a:t>
                </a:r>
                <a:r>
                  <a:rPr lang="en-US" sz="2400" dirty="0"/>
                  <a:t> temperature is the temperature at which a solid melts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(273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rather high. </a:t>
                </a:r>
                <a:r>
                  <a:rPr lang="en-US" sz="2400" b="1" dirty="0"/>
                  <a:t>Richard’s Rule </a:t>
                </a:r>
                <a:r>
                  <a:rPr lang="en-US" sz="2400" dirty="0"/>
                  <a:t>(which is just an empirical estimate)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≈9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melting temperature of a substance.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blipFill>
                <a:blip r:embed="rId3"/>
                <a:stretch>
                  <a:fillRect l="-1639" t="-1136" r="-70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813CA-5655-0140-A429-8E93491F79FD}"/>
              </a:ext>
            </a:extLst>
          </p:cNvPr>
          <p:cNvCxnSpPr>
            <a:cxnSpLocks/>
          </p:cNvCxnSpPr>
          <p:nvPr/>
        </p:nvCxnSpPr>
        <p:spPr>
          <a:xfrm flipV="1">
            <a:off x="1752600" y="4663440"/>
            <a:ext cx="0" cy="312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1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boiling point</a:t>
                </a:r>
                <a:r>
                  <a:rPr lang="en-US" sz="2400" dirty="0"/>
                  <a:t> temperature is the temperature at which a liquid boils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(373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also rather high. </a:t>
                </a:r>
                <a:r>
                  <a:rPr lang="en-US" sz="2400" b="1" dirty="0"/>
                  <a:t>Trouton’s Rule </a:t>
                </a:r>
                <a:r>
                  <a:rPr lang="en-US" sz="2400" dirty="0"/>
                  <a:t>(also empirical)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blipFill>
                <a:blip r:embed="rId3"/>
                <a:stretch>
                  <a:fillRect l="-1639" t="-1238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3862E4-A8FE-0D4F-B8AF-2A851EA5B249}"/>
              </a:ext>
            </a:extLst>
          </p:cNvPr>
          <p:cNvGrpSpPr/>
          <p:nvPr/>
        </p:nvGrpSpPr>
        <p:grpSpPr>
          <a:xfrm>
            <a:off x="205613" y="354330"/>
            <a:ext cx="6582538" cy="6275069"/>
            <a:chOff x="205613" y="354330"/>
            <a:chExt cx="6582538" cy="627506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384D4A6-3820-DD4D-A27E-622C2D2BD7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205613" y="354330"/>
              <a:ext cx="6582538" cy="627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5813CA-5655-0140-A429-8E93491F7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00" y="4663440"/>
              <a:ext cx="0" cy="3124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B537CF-4842-6540-B3E7-59FB02D62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690" y="2800350"/>
              <a:ext cx="0" cy="186309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10A2F3-AB1B-9B46-B669-08EC00A88482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Normal melting and boiling points</a:t>
            </a:r>
          </a:p>
        </p:txBody>
      </p:sp>
    </p:spTree>
    <p:extLst>
      <p:ext uri="{BB962C8B-B14F-4D97-AF65-F5344CB8AC3E}">
        <p14:creationId xmlns:p14="http://schemas.microsoft.com/office/powerpoint/2010/main" val="298713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blipFill>
                <a:blip r:embed="rId3"/>
                <a:stretch>
                  <a:fillRect l="-826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39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blipFill>
                <a:blip r:embed="rId3"/>
                <a:stretch>
                  <a:fillRect l="-826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EC9A0-CF31-2443-A2B7-A71418E7B470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B6F4D3-D91F-1F43-96B9-4D5DDA72C35C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523CFD-3C1C-C74B-9212-FFC4AABB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D19285-5C8E-1045-9CBB-F753CD7C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/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Liquid acetone: </a:t>
                </a:r>
                <a:r>
                  <a:rPr lang="en-US" sz="2000" b="1" dirty="0"/>
                  <a:t>Goldilocks</a:t>
                </a:r>
                <a:r>
                  <a:rPr lang="en-US" sz="2000" dirty="0"/>
                  <a:t> amount of orientational choice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b="1" dirty="0"/>
                  <a:t>medium entropy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blipFill>
                <a:blip r:embed="rId12"/>
                <a:stretch>
                  <a:fillRect l="-1852" t="-2857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7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1575</Words>
  <Application>Microsoft Macintosh PowerPoint</Application>
  <PresentationFormat>Widescreen</PresentationFormat>
  <Paragraphs>198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43</cp:revision>
  <dcterms:created xsi:type="dcterms:W3CDTF">2021-11-02T21:07:57Z</dcterms:created>
  <dcterms:modified xsi:type="dcterms:W3CDTF">2022-01-04T21:18:56Z</dcterms:modified>
</cp:coreProperties>
</file>